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1" r:id="rId1"/>
    <p:sldMasterId id="2147483823" r:id="rId2"/>
  </p:sldMasterIdLst>
  <p:notesMasterIdLst>
    <p:notesMasterId r:id="rId21"/>
  </p:notesMasterIdLst>
  <p:sldIdLst>
    <p:sldId id="271" r:id="rId3"/>
    <p:sldId id="256" r:id="rId4"/>
    <p:sldId id="257" r:id="rId5"/>
    <p:sldId id="258" r:id="rId6"/>
    <p:sldId id="269" r:id="rId7"/>
    <p:sldId id="259" r:id="rId8"/>
    <p:sldId id="260" r:id="rId9"/>
    <p:sldId id="261" r:id="rId10"/>
    <p:sldId id="279" r:id="rId11"/>
    <p:sldId id="277" r:id="rId12"/>
    <p:sldId id="262" r:id="rId13"/>
    <p:sldId id="266" r:id="rId14"/>
    <p:sldId id="267" r:id="rId15"/>
    <p:sldId id="272" r:id="rId16"/>
    <p:sldId id="282" r:id="rId17"/>
    <p:sldId id="283" r:id="rId18"/>
    <p:sldId id="285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4"/>
    <p:restoredTop sz="94694"/>
  </p:normalViewPr>
  <p:slideViewPr>
    <p:cSldViewPr snapToGrid="0">
      <p:cViewPr varScale="1">
        <p:scale>
          <a:sx n="57" d="100"/>
          <a:sy n="57" d="100"/>
        </p:scale>
        <p:origin x="184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F388E-A92D-42C0-91BD-3CD1A8E46EF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C927FC-62D2-48DB-B221-465D6A1F2B3B}">
      <dgm:prSet/>
      <dgm:spPr/>
      <dgm:t>
        <a:bodyPr/>
        <a:lstStyle/>
        <a:p>
          <a:r>
            <a:rPr lang="de-DE"/>
            <a:t>Austauschorientierte Beziehungen (</a:t>
          </a:r>
          <a:r>
            <a:rPr lang="de-DE" err="1"/>
            <a:t>exchange</a:t>
          </a:r>
          <a:r>
            <a:rPr lang="de-DE"/>
            <a:t> </a:t>
          </a:r>
          <a:r>
            <a:rPr lang="de-DE" err="1"/>
            <a:t>relationships</a:t>
          </a:r>
          <a:r>
            <a:rPr lang="de-DE"/>
            <a:t>)</a:t>
          </a:r>
          <a:endParaRPr lang="en-US"/>
        </a:p>
      </dgm:t>
    </dgm:pt>
    <dgm:pt modelId="{7F260D64-58C1-4539-B371-442AD2C05549}" type="parTrans" cxnId="{A06E7E48-6F9B-44AA-A390-2A9D1042588D}">
      <dgm:prSet/>
      <dgm:spPr/>
      <dgm:t>
        <a:bodyPr/>
        <a:lstStyle/>
        <a:p>
          <a:endParaRPr lang="en-US"/>
        </a:p>
      </dgm:t>
    </dgm:pt>
    <dgm:pt modelId="{C59ECB9E-99B2-4D31-9A9C-F503F24BEDBC}" type="sibTrans" cxnId="{A06E7E48-6F9B-44AA-A390-2A9D1042588D}">
      <dgm:prSet/>
      <dgm:spPr/>
      <dgm:t>
        <a:bodyPr/>
        <a:lstStyle/>
        <a:p>
          <a:endParaRPr lang="en-US"/>
        </a:p>
      </dgm:t>
    </dgm:pt>
    <dgm:pt modelId="{2FA93438-15C2-4DCB-9BEB-47BA56AC4B69}">
      <dgm:prSet/>
      <dgm:spPr/>
      <dgm:t>
        <a:bodyPr/>
        <a:lstStyle/>
        <a:p>
          <a:r>
            <a:rPr lang="de-DE"/>
            <a:t>Gemeinschaftsorientierte Beziehungen (</a:t>
          </a:r>
          <a:r>
            <a:rPr lang="de-DE" err="1"/>
            <a:t>communual</a:t>
          </a:r>
          <a:r>
            <a:rPr lang="de-DE"/>
            <a:t> </a:t>
          </a:r>
          <a:r>
            <a:rPr lang="de-DE" err="1"/>
            <a:t>relationships</a:t>
          </a:r>
          <a:r>
            <a:rPr lang="de-DE"/>
            <a:t>)</a:t>
          </a:r>
          <a:endParaRPr lang="en-US"/>
        </a:p>
      </dgm:t>
    </dgm:pt>
    <dgm:pt modelId="{869DA495-FC8B-4E7E-8F9A-3B039078BFA2}" type="parTrans" cxnId="{5612905C-07A0-4890-8103-A7C24FC6BB2F}">
      <dgm:prSet/>
      <dgm:spPr/>
      <dgm:t>
        <a:bodyPr/>
        <a:lstStyle/>
        <a:p>
          <a:endParaRPr lang="en-US"/>
        </a:p>
      </dgm:t>
    </dgm:pt>
    <dgm:pt modelId="{8E3A0854-06D9-409F-BF2B-BE4FE72F5EA9}" type="sibTrans" cxnId="{5612905C-07A0-4890-8103-A7C24FC6BB2F}">
      <dgm:prSet/>
      <dgm:spPr/>
      <dgm:t>
        <a:bodyPr/>
        <a:lstStyle/>
        <a:p>
          <a:endParaRPr lang="en-US"/>
        </a:p>
      </dgm:t>
    </dgm:pt>
    <dgm:pt modelId="{A4298F49-7226-3E42-AD7F-3C54CD9E945F}" type="pres">
      <dgm:prSet presAssocID="{0E9F388E-A92D-42C0-91BD-3CD1A8E46E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9172AC-2AE6-A44A-A0FF-DDC4CFE8E777}" type="pres">
      <dgm:prSet presAssocID="{EBC927FC-62D2-48DB-B221-465D6A1F2B3B}" presName="hierRoot1" presStyleCnt="0"/>
      <dgm:spPr/>
    </dgm:pt>
    <dgm:pt modelId="{3B00C3B5-8EF9-A94B-B3AF-A12483A74DD3}" type="pres">
      <dgm:prSet presAssocID="{EBC927FC-62D2-48DB-B221-465D6A1F2B3B}" presName="composite" presStyleCnt="0"/>
      <dgm:spPr/>
    </dgm:pt>
    <dgm:pt modelId="{B2BDFE0E-2ED4-3B4E-B0B5-7A76BEB09327}" type="pres">
      <dgm:prSet presAssocID="{EBC927FC-62D2-48DB-B221-465D6A1F2B3B}" presName="background" presStyleLbl="node0" presStyleIdx="0" presStyleCnt="2"/>
      <dgm:spPr/>
    </dgm:pt>
    <dgm:pt modelId="{B7B6549B-F5B5-5D4D-8615-2A0453842CB3}" type="pres">
      <dgm:prSet presAssocID="{EBC927FC-62D2-48DB-B221-465D6A1F2B3B}" presName="text" presStyleLbl="fgAcc0" presStyleIdx="0" presStyleCnt="2">
        <dgm:presLayoutVars>
          <dgm:chPref val="3"/>
        </dgm:presLayoutVars>
      </dgm:prSet>
      <dgm:spPr/>
    </dgm:pt>
    <dgm:pt modelId="{343CB35B-3026-1644-AF10-97630935F248}" type="pres">
      <dgm:prSet presAssocID="{EBC927FC-62D2-48DB-B221-465D6A1F2B3B}" presName="hierChild2" presStyleCnt="0"/>
      <dgm:spPr/>
    </dgm:pt>
    <dgm:pt modelId="{E25B2682-8736-0849-8574-5A3945256B1D}" type="pres">
      <dgm:prSet presAssocID="{2FA93438-15C2-4DCB-9BEB-47BA56AC4B69}" presName="hierRoot1" presStyleCnt="0"/>
      <dgm:spPr/>
    </dgm:pt>
    <dgm:pt modelId="{CEF6C8EB-6FAB-7941-B21F-B818F0494C27}" type="pres">
      <dgm:prSet presAssocID="{2FA93438-15C2-4DCB-9BEB-47BA56AC4B69}" presName="composite" presStyleCnt="0"/>
      <dgm:spPr/>
    </dgm:pt>
    <dgm:pt modelId="{39701452-DB49-ED47-A754-434C90077A01}" type="pres">
      <dgm:prSet presAssocID="{2FA93438-15C2-4DCB-9BEB-47BA56AC4B69}" presName="background" presStyleLbl="node0" presStyleIdx="1" presStyleCnt="2"/>
      <dgm:spPr/>
    </dgm:pt>
    <dgm:pt modelId="{8D9A5FC1-A862-234B-9600-0C8E07917D12}" type="pres">
      <dgm:prSet presAssocID="{2FA93438-15C2-4DCB-9BEB-47BA56AC4B69}" presName="text" presStyleLbl="fgAcc0" presStyleIdx="1" presStyleCnt="2">
        <dgm:presLayoutVars>
          <dgm:chPref val="3"/>
        </dgm:presLayoutVars>
      </dgm:prSet>
      <dgm:spPr/>
    </dgm:pt>
    <dgm:pt modelId="{F0C85BFD-0FAD-E24E-AE93-05DD68D9F7EA}" type="pres">
      <dgm:prSet presAssocID="{2FA93438-15C2-4DCB-9BEB-47BA56AC4B69}" presName="hierChild2" presStyleCnt="0"/>
      <dgm:spPr/>
    </dgm:pt>
  </dgm:ptLst>
  <dgm:cxnLst>
    <dgm:cxn modelId="{C512CD0B-3BC0-1542-A5B9-ED3840FBBE46}" type="presOf" srcId="{2FA93438-15C2-4DCB-9BEB-47BA56AC4B69}" destId="{8D9A5FC1-A862-234B-9600-0C8E07917D12}" srcOrd="0" destOrd="0" presId="urn:microsoft.com/office/officeart/2005/8/layout/hierarchy1"/>
    <dgm:cxn modelId="{B60B112B-47DC-2146-B1B8-B18F4BE51AF0}" type="presOf" srcId="{EBC927FC-62D2-48DB-B221-465D6A1F2B3B}" destId="{B7B6549B-F5B5-5D4D-8615-2A0453842CB3}" srcOrd="0" destOrd="0" presId="urn:microsoft.com/office/officeart/2005/8/layout/hierarchy1"/>
    <dgm:cxn modelId="{A06E7E48-6F9B-44AA-A390-2A9D1042588D}" srcId="{0E9F388E-A92D-42C0-91BD-3CD1A8E46EFB}" destId="{EBC927FC-62D2-48DB-B221-465D6A1F2B3B}" srcOrd="0" destOrd="0" parTransId="{7F260D64-58C1-4539-B371-442AD2C05549}" sibTransId="{C59ECB9E-99B2-4D31-9A9C-F503F24BEDBC}"/>
    <dgm:cxn modelId="{5612905C-07A0-4890-8103-A7C24FC6BB2F}" srcId="{0E9F388E-A92D-42C0-91BD-3CD1A8E46EFB}" destId="{2FA93438-15C2-4DCB-9BEB-47BA56AC4B69}" srcOrd="1" destOrd="0" parTransId="{869DA495-FC8B-4E7E-8F9A-3B039078BFA2}" sibTransId="{8E3A0854-06D9-409F-BF2B-BE4FE72F5EA9}"/>
    <dgm:cxn modelId="{FF1F25AD-AA8C-C641-A1D9-679CCF38795D}" type="presOf" srcId="{0E9F388E-A92D-42C0-91BD-3CD1A8E46EFB}" destId="{A4298F49-7226-3E42-AD7F-3C54CD9E945F}" srcOrd="0" destOrd="0" presId="urn:microsoft.com/office/officeart/2005/8/layout/hierarchy1"/>
    <dgm:cxn modelId="{24BA4DD1-28B4-B148-904E-5B67FCEBE5D5}" type="presParOf" srcId="{A4298F49-7226-3E42-AD7F-3C54CD9E945F}" destId="{539172AC-2AE6-A44A-A0FF-DDC4CFE8E777}" srcOrd="0" destOrd="0" presId="urn:microsoft.com/office/officeart/2005/8/layout/hierarchy1"/>
    <dgm:cxn modelId="{AE16F6DC-3790-714C-90A1-85D95A395721}" type="presParOf" srcId="{539172AC-2AE6-A44A-A0FF-DDC4CFE8E777}" destId="{3B00C3B5-8EF9-A94B-B3AF-A12483A74DD3}" srcOrd="0" destOrd="0" presId="urn:microsoft.com/office/officeart/2005/8/layout/hierarchy1"/>
    <dgm:cxn modelId="{BE10E1E2-DD4B-264B-A766-D8ED74E0A059}" type="presParOf" srcId="{3B00C3B5-8EF9-A94B-B3AF-A12483A74DD3}" destId="{B2BDFE0E-2ED4-3B4E-B0B5-7A76BEB09327}" srcOrd="0" destOrd="0" presId="urn:microsoft.com/office/officeart/2005/8/layout/hierarchy1"/>
    <dgm:cxn modelId="{1D2E5FF2-E3C4-1E4E-9216-56448E685734}" type="presParOf" srcId="{3B00C3B5-8EF9-A94B-B3AF-A12483A74DD3}" destId="{B7B6549B-F5B5-5D4D-8615-2A0453842CB3}" srcOrd="1" destOrd="0" presId="urn:microsoft.com/office/officeart/2005/8/layout/hierarchy1"/>
    <dgm:cxn modelId="{D10F768B-85EB-E547-8837-1200CECA5145}" type="presParOf" srcId="{539172AC-2AE6-A44A-A0FF-DDC4CFE8E777}" destId="{343CB35B-3026-1644-AF10-97630935F248}" srcOrd="1" destOrd="0" presId="urn:microsoft.com/office/officeart/2005/8/layout/hierarchy1"/>
    <dgm:cxn modelId="{2A9A9D3B-99DE-6A4C-A5EF-B72D2BBBFA43}" type="presParOf" srcId="{A4298F49-7226-3E42-AD7F-3C54CD9E945F}" destId="{E25B2682-8736-0849-8574-5A3945256B1D}" srcOrd="1" destOrd="0" presId="urn:microsoft.com/office/officeart/2005/8/layout/hierarchy1"/>
    <dgm:cxn modelId="{464B803E-4A15-6A47-931B-212F6BEFCDB7}" type="presParOf" srcId="{E25B2682-8736-0849-8574-5A3945256B1D}" destId="{CEF6C8EB-6FAB-7941-B21F-B818F0494C27}" srcOrd="0" destOrd="0" presId="urn:microsoft.com/office/officeart/2005/8/layout/hierarchy1"/>
    <dgm:cxn modelId="{5C5DBC04-20A4-1647-BFC5-2B5A3125CE2F}" type="presParOf" srcId="{CEF6C8EB-6FAB-7941-B21F-B818F0494C27}" destId="{39701452-DB49-ED47-A754-434C90077A01}" srcOrd="0" destOrd="0" presId="urn:microsoft.com/office/officeart/2005/8/layout/hierarchy1"/>
    <dgm:cxn modelId="{4382BEA2-1F4F-0943-A261-405590DC8D9C}" type="presParOf" srcId="{CEF6C8EB-6FAB-7941-B21F-B818F0494C27}" destId="{8D9A5FC1-A862-234B-9600-0C8E07917D12}" srcOrd="1" destOrd="0" presId="urn:microsoft.com/office/officeart/2005/8/layout/hierarchy1"/>
    <dgm:cxn modelId="{F2D33C29-480D-9D46-A8E1-3711FBB9C015}" type="presParOf" srcId="{E25B2682-8736-0849-8574-5A3945256B1D}" destId="{F0C85BFD-0FAD-E24E-AE93-05DD68D9F7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DFE0E-2ED4-3B4E-B0B5-7A76BEB09327}">
      <dsp:nvSpPr>
        <dsp:cNvPr id="0" name=""/>
        <dsp:cNvSpPr/>
      </dsp:nvSpPr>
      <dsp:spPr>
        <a:xfrm>
          <a:off x="1346" y="89198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6549B-F5B5-5D4D-8615-2A0453842CB3}">
      <dsp:nvSpPr>
        <dsp:cNvPr id="0" name=""/>
        <dsp:cNvSpPr/>
      </dsp:nvSpPr>
      <dsp:spPr>
        <a:xfrm>
          <a:off x="526453" y="588050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Austauschorientierte Beziehungen (</a:t>
          </a:r>
          <a:r>
            <a:rPr lang="de-DE" sz="3200" kern="1200" err="1"/>
            <a:t>exchange</a:t>
          </a:r>
          <a:r>
            <a:rPr lang="de-DE" sz="3200" kern="1200"/>
            <a:t> </a:t>
          </a:r>
          <a:r>
            <a:rPr lang="de-DE" sz="3200" kern="1200" err="1"/>
            <a:t>relationships</a:t>
          </a:r>
          <a:r>
            <a:rPr lang="de-DE" sz="3200" kern="1200"/>
            <a:t>)</a:t>
          </a:r>
          <a:endParaRPr lang="en-US" sz="3200" kern="1200"/>
        </a:p>
      </dsp:txBody>
      <dsp:txXfrm>
        <a:off x="614349" y="675946"/>
        <a:ext cx="4550175" cy="2825197"/>
      </dsp:txXfrm>
    </dsp:sp>
    <dsp:sp modelId="{39701452-DB49-ED47-A754-434C90077A01}">
      <dsp:nvSpPr>
        <dsp:cNvPr id="0" name=""/>
        <dsp:cNvSpPr/>
      </dsp:nvSpPr>
      <dsp:spPr>
        <a:xfrm>
          <a:off x="5777528" y="89198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A5FC1-A862-234B-9600-0C8E07917D12}">
      <dsp:nvSpPr>
        <dsp:cNvPr id="0" name=""/>
        <dsp:cNvSpPr/>
      </dsp:nvSpPr>
      <dsp:spPr>
        <a:xfrm>
          <a:off x="6302636" y="588050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Gemeinschaftsorientierte Beziehungen (</a:t>
          </a:r>
          <a:r>
            <a:rPr lang="de-DE" sz="3200" kern="1200" err="1"/>
            <a:t>communual</a:t>
          </a:r>
          <a:r>
            <a:rPr lang="de-DE" sz="3200" kern="1200"/>
            <a:t> </a:t>
          </a:r>
          <a:r>
            <a:rPr lang="de-DE" sz="3200" kern="1200" err="1"/>
            <a:t>relationships</a:t>
          </a:r>
          <a:r>
            <a:rPr lang="de-DE" sz="3200" kern="1200"/>
            <a:t>)</a:t>
          </a:r>
          <a:endParaRPr lang="en-US" sz="3200" kern="1200"/>
        </a:p>
      </dsp:txBody>
      <dsp:txXfrm>
        <a:off x="6390532" y="675946"/>
        <a:ext cx="4550175" cy="2825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7CC71-92C4-DB47-B88F-790175A977DA}" type="datetimeFigureOut">
              <a:rPr lang="de-DE" smtClean="0"/>
              <a:t>04.06.25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67322-DC30-D24F-B31A-478FCA113E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68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2B0AD6-1825-514D-943D-B89D65F324EA}" type="datetime1">
              <a:rPr lang="de-DE" smtClean="0"/>
              <a:t>04.06.25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2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5A2B-20FA-6345-97CF-FD9AEC277DEC}" type="datetime1">
              <a:rPr lang="de-DE" smtClean="0"/>
              <a:t>04.06.25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49D613-8A15-DA44-8A90-CCF1F3259043}" type="datetime1">
              <a:rPr lang="de-DE" smtClean="0"/>
              <a:t>04.06.25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1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52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65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8703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169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512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669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5330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5581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2BDE-AE8A-BE4B-BA3D-C375276513C5}" type="datetime1">
              <a:rPr lang="de-DE" smtClean="0"/>
              <a:t>04.06.25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95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4076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8984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524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724E97-2F6D-1943-B37E-80E8E2109547}" type="datetime1">
              <a:rPr lang="de-DE" smtClean="0"/>
              <a:t>04.06.25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6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7861-CBD5-D64C-8C03-4BAF9E245206}" type="datetime1">
              <a:rPr lang="de-DE" smtClean="0"/>
              <a:t>04.06.25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8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4CBC-0260-B740-B820-1E2A26A75D2F}" type="datetime1">
              <a:rPr lang="de-DE" smtClean="0"/>
              <a:t>04.06.25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6E5-151A-F548-9B9A-49C180D693C5}" type="datetime1">
              <a:rPr lang="de-DE" smtClean="0"/>
              <a:t>04.06.25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1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1F6-6B4C-654B-A73C-A83106E5C4BF}" type="datetime1">
              <a:rPr lang="de-DE" smtClean="0"/>
              <a:t>04.06.25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034AA82-F328-DF43-805B-EEE391B529E5}" type="datetime1">
              <a:rPr lang="de-DE" smtClean="0"/>
              <a:t>04.06.25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3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241-2855-204F-B43C-8C6FCD45FDF5}" type="datetime1">
              <a:rPr lang="de-DE" smtClean="0"/>
              <a:t>04.06.25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FA56EF-43FF-1147-A081-E8A255B61AC3}" type="datetime1">
              <a:rPr lang="de-DE" smtClean="0"/>
              <a:t>04.06.25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664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HtgKIFoQfE?si=TBxirr6Z7jWUCa3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/figure/image?size=medium&amp;id=10.1371/journal.pone.0250151.g00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plos.org/plosone/article/figure/image?size=medium&amp;id=10.1371/journal.pone.0250151.g001" TargetMode="External"/><Relationship Id="rId3" Type="http://schemas.openxmlformats.org/officeDocument/2006/relationships/hyperlink" Target="https://doi.org/10.1371/journal.pmed.1000316" TargetMode="External"/><Relationship Id="rId7" Type="http://schemas.openxmlformats.org/officeDocument/2006/relationships/hyperlink" Target="https://de.pinterest.com/pin/48554502229396056/" TargetMode="External"/><Relationship Id="rId2" Type="http://schemas.openxmlformats.org/officeDocument/2006/relationships/hyperlink" Target="https://doi.org/10.1177/19485506124692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plos.org/plosone/article?id=10.1371/journal.pone.0250151" TargetMode="External"/><Relationship Id="rId5" Type="http://schemas.openxmlformats.org/officeDocument/2006/relationships/hyperlink" Target="https://doi.org/10.1016/j.amepre.2017.01.010" TargetMode="External"/><Relationship Id="rId4" Type="http://schemas.openxmlformats.org/officeDocument/2006/relationships/hyperlink" Target="https://doi.org/10.1089/cyber.2012.0521" TargetMode="External"/><Relationship Id="rId9" Type="http://schemas.openxmlformats.org/officeDocument/2006/relationships/hyperlink" Target="https://images.app.goo.gl/jcoGMzRTdCzyuZ2r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pinterest.com/pin/48554502229396056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D01E1BFC-B603-DA2B-30A4-C9B452CC8A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alphaModFix amt="40000"/>
          </a:blip>
          <a:srcRect b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8F8EDF-0F06-E55B-4552-8BDBB804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9ACC1-731C-D219-463A-B1D9EF9E9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199" y="2180496"/>
            <a:ext cx="10261602" cy="367830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endParaRPr lang="de-DE" dirty="0">
              <a:solidFill>
                <a:srgbClr val="82828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D27494"/>
              </a:buCl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https://youtu.be/LHtgKIFoQfE?si=TBxirr6Z7jWUCa3y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67E572-0B23-FFA3-5F9C-DBD84578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182B6DE-F015-8E6B-ED1E-955DB6D8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Bindung und Liebe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D401C04-6DE8-0CB3-E344-619F4C8DA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110" y="2052084"/>
            <a:ext cx="3033249" cy="3856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Dreieckstheorie der Liebe (1986) von Sternberg</a:t>
            </a:r>
          </a:p>
          <a:p>
            <a:r>
              <a:rPr lang="en-US" sz="1600">
                <a:solidFill>
                  <a:srgbClr val="FFFFFF"/>
                </a:solidFill>
              </a:rPr>
              <a:t>3 Komponenten der Liebe:</a:t>
            </a:r>
          </a:p>
          <a:p>
            <a:pPr marL="342900" indent="-342900"/>
            <a:r>
              <a:rPr lang="en-US" sz="1600">
                <a:solidFill>
                  <a:srgbClr val="FFFFFF"/>
                </a:solidFill>
              </a:rPr>
              <a:t>Emotionale Nähe </a:t>
            </a:r>
          </a:p>
          <a:p>
            <a:pPr marL="342900" indent="-342900"/>
            <a:r>
              <a:rPr lang="en-US" sz="1600">
                <a:solidFill>
                  <a:srgbClr val="FFFFFF"/>
                </a:solidFill>
              </a:rPr>
              <a:t>Leidenschaft </a:t>
            </a:r>
          </a:p>
          <a:p>
            <a:pPr marL="342900" indent="-342900"/>
            <a:r>
              <a:rPr lang="en-US" sz="1600">
                <a:solidFill>
                  <a:srgbClr val="FFFFFF"/>
                </a:solidFill>
              </a:rPr>
              <a:t>Festlegung </a:t>
            </a:r>
          </a:p>
          <a:p>
            <a:r>
              <a:rPr lang="en-US" sz="1600">
                <a:solidFill>
                  <a:srgbClr val="FFFFFF"/>
                </a:solidFill>
              </a:rPr>
              <a:t>Bsp.: Liebe ist zu einem Liebespartner gekennzeichnet durch Leidenschaft und emotionale Nähe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95FD34A-2AC1-217D-6CCB-37C9ED798B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68800" y="1342663"/>
            <a:ext cx="6866506" cy="41714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587968-50AB-940E-D97F-CABC7531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1766878-3199-4EAB-94E7-2D6D11070E14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07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31DB18-C44B-3698-7237-D7AF722C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de-DE" sz="3200" b="1">
                <a:solidFill>
                  <a:srgbClr val="FFFFFF"/>
                </a:solidFill>
              </a:rPr>
              <a:t>Was finden Menschen attraktiv </a:t>
            </a:r>
            <a:br>
              <a:rPr lang="de-DE" sz="3200" b="1">
                <a:solidFill>
                  <a:srgbClr val="FFFFFF"/>
                </a:solidFill>
              </a:rPr>
            </a:br>
            <a:endParaRPr lang="de-DE" sz="320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6F998-2884-5F21-2972-A80A21EF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r>
              <a:rPr lang="de-DE" dirty="0"/>
              <a:t>Studie:  </a:t>
            </a:r>
            <a:r>
              <a:rPr lang="de-DE" dirty="0">
                <a:effectLst/>
              </a:rPr>
              <a:t>Whyte S, Brooks RC, Chan HF, </a:t>
            </a:r>
            <a:r>
              <a:rPr lang="de-DE" dirty="0" err="1">
                <a:effectLst/>
              </a:rPr>
              <a:t>Torgler</a:t>
            </a:r>
            <a:r>
              <a:rPr lang="de-DE" dirty="0">
                <a:effectLst/>
              </a:rPr>
              <a:t> B (2021) Sex </a:t>
            </a:r>
            <a:r>
              <a:rPr lang="de-DE" dirty="0" err="1">
                <a:effectLst/>
              </a:rPr>
              <a:t>differences</a:t>
            </a:r>
            <a:r>
              <a:rPr lang="de-DE" dirty="0">
                <a:effectLst/>
              </a:rPr>
              <a:t> in sexual </a:t>
            </a:r>
            <a:r>
              <a:rPr lang="de-DE" dirty="0" err="1">
                <a:effectLst/>
              </a:rPr>
              <a:t>attraction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for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aesthetics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resources</a:t>
            </a:r>
            <a:r>
              <a:rPr lang="de-DE" dirty="0">
                <a:effectLst/>
              </a:rPr>
              <a:t> and </a:t>
            </a:r>
            <a:r>
              <a:rPr lang="de-DE" dirty="0" err="1">
                <a:effectLst/>
              </a:rPr>
              <a:t>personality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across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age</a:t>
            </a:r>
            <a:endParaRPr lang="de-DE" dirty="0">
              <a:effectLst/>
            </a:endParaRPr>
          </a:p>
          <a:p>
            <a:endParaRPr lang="de-DE" dirty="0"/>
          </a:p>
          <a:p>
            <a:r>
              <a:rPr lang="de-DE" dirty="0"/>
              <a:t>7000 australische Teilnehmer Alter: 18-65 Jahre</a:t>
            </a:r>
          </a:p>
          <a:p>
            <a:endParaRPr lang="de-DE" dirty="0"/>
          </a:p>
          <a:p>
            <a:r>
              <a:rPr lang="de-DE" dirty="0"/>
              <a:t>Variablen:</a:t>
            </a:r>
          </a:p>
          <a:p>
            <a:pPr lvl="1"/>
            <a:r>
              <a:rPr lang="de-DE" dirty="0"/>
              <a:t>Ästhetik: Körperbau,  Attraktivität,  Alter</a:t>
            </a:r>
          </a:p>
          <a:p>
            <a:pPr lvl="1"/>
            <a:r>
              <a:rPr lang="de-DE" dirty="0"/>
              <a:t>Ressourcen: Einkommen, Intelligenz, Bildung</a:t>
            </a:r>
          </a:p>
          <a:p>
            <a:pPr lvl="1"/>
            <a:r>
              <a:rPr lang="de-DE" dirty="0"/>
              <a:t>Persönlichkeitsmerkmale: Emotionale Verbindung,  Vertrauen, Offenheit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7DAD18-0815-70B3-829A-03336BC9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386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5ED0-614C-395E-F3A1-DE72E2C0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Ergebnisse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B1C099-CE0B-AEBD-C4E7-FB02DC69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642959"/>
            <a:ext cx="11029615" cy="3678303"/>
          </a:xfrm>
        </p:spPr>
        <p:txBody>
          <a:bodyPr/>
          <a:lstStyle/>
          <a:p>
            <a:r>
              <a:rPr lang="de-DE" dirty="0"/>
              <a:t>Männer priorisieren: Jugend, Attraktivität; Gesundheit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Frauen priorisieren: Bildung, Einkommen, Intelligenz</a:t>
            </a:r>
          </a:p>
          <a:p>
            <a:endParaRPr lang="de-DE" dirty="0"/>
          </a:p>
          <a:p>
            <a:r>
              <a:rPr lang="de-DE" dirty="0"/>
              <a:t>Mit zunehmendem Alter zeigen beide Geschlechter eine erhöhte Wertschätzung für Persönlichkeitsmerkmale</a:t>
            </a:r>
          </a:p>
          <a:p>
            <a:endParaRPr lang="de-DE" dirty="0"/>
          </a:p>
          <a:p>
            <a:r>
              <a:rPr lang="de-DE" dirty="0"/>
              <a:t>Frauen bevorzugen über alle Altersgruppen  eine breite Palette an Merkmalen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A6C155-1B26-CEE1-5242-EAA1A447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587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Diagramm, Weihnachtsbaum, Screenshot enthält.&#10;&#10;Automatisch generierte Beschreibung">
            <a:extLst>
              <a:ext uri="{FF2B5EF4-FFF2-40B4-BE49-F238E27FC236}">
                <a16:creationId xmlns:a16="http://schemas.microsoft.com/office/drawing/2014/main" id="{35C4A100-81AB-225D-D21A-ADB42DA93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400" y="480060"/>
            <a:ext cx="5596688" cy="57255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29AA8F3-9123-E053-B38D-332D465B39AB}"/>
              </a:ext>
            </a:extLst>
          </p:cNvPr>
          <p:cNvSpPr txBox="1"/>
          <p:nvPr/>
        </p:nvSpPr>
        <p:spPr>
          <a:xfrm>
            <a:off x="3995295" y="6179620"/>
            <a:ext cx="54746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effectLst/>
                <a:latin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https://journals.plos.org/plosone/article/figure/image?size=medium&amp;id=10.1371/journal.pone.0250151.g001</a:t>
            </a:r>
            <a:endParaRPr lang="de-DE" sz="700">
              <a:effectLst/>
              <a:latin typeface="Helvetica Neue" panose="02000503000000020004" pitchFamily="2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852AA7E-26E9-C929-2EB0-46B8A903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479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13ABA2-E238-9D82-E419-CE942088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2"/>
                </a:solidFill>
              </a:rPr>
              <a:t>Diskussion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62DC09-3C1B-7C38-26A3-4BD345B7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de-DE"/>
              <a:t>Ergebnisse stützen „Parental-Investment-Theorie“ (Trivers, 1972)</a:t>
            </a:r>
          </a:p>
          <a:p>
            <a:endParaRPr lang="de-DE"/>
          </a:p>
          <a:p>
            <a:r>
              <a:rPr lang="de-DE"/>
              <a:t>Verzerrung durch subjektive Bewertungen </a:t>
            </a:r>
          </a:p>
          <a:p>
            <a:endParaRPr lang="de-DE"/>
          </a:p>
          <a:p>
            <a:r>
              <a:rPr lang="de-DE"/>
              <a:t>Stimmt mit Greanless &amp; McGrew (1994) überein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2FE02F-4B51-B8C0-1E50-0C1A475D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7" t="8281" r="7264" b="24335"/>
          <a:stretch/>
        </p:blipFill>
        <p:spPr>
          <a:xfrm>
            <a:off x="4654296" y="1921728"/>
            <a:ext cx="6735272" cy="283404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D17F94-B480-4F32-8FF2-4F8F39CD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1766878-3199-4EAB-94E7-2D6D11070E1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19D765-5A45-DF86-15A4-E4FEFE5D4035}"/>
              </a:ext>
            </a:extLst>
          </p:cNvPr>
          <p:cNvSpPr txBox="1"/>
          <p:nvPr/>
        </p:nvSpPr>
        <p:spPr>
          <a:xfrm>
            <a:off x="6316500" y="4755777"/>
            <a:ext cx="424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0000"/>
                </a:solidFill>
                <a:effectLst/>
              </a:rPr>
              <a:t>Jonas </a:t>
            </a:r>
            <a:r>
              <a:rPr lang="de-DE" sz="1050" dirty="0">
                <a:solidFill>
                  <a:srgbClr val="000000"/>
                </a:solidFill>
              </a:rPr>
              <a:t>K. </a:t>
            </a:r>
            <a:r>
              <a:rPr lang="de-DE" sz="1050" dirty="0">
                <a:solidFill>
                  <a:srgbClr val="000000"/>
                </a:solidFill>
                <a:effectLst/>
              </a:rPr>
              <a:t>Sozialpsychologie (6. </a:t>
            </a:r>
            <a:r>
              <a:rPr lang="de-DE" sz="1050" dirty="0" err="1">
                <a:solidFill>
                  <a:srgbClr val="000000"/>
                </a:solidFill>
                <a:effectLst/>
              </a:rPr>
              <a:t>überarb</a:t>
            </a:r>
            <a:r>
              <a:rPr lang="de-DE" sz="1050" dirty="0">
                <a:solidFill>
                  <a:srgbClr val="000000"/>
                </a:solidFill>
                <a:effectLst/>
              </a:rPr>
              <a:t>. Aufl.) S.417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32370638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071A0-92E1-29E6-C7FF-F8E22189C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F806F-AF82-C4D7-1510-3FCB818F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Affiliation und soziale Medien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6C6D33-7B80-4BB3-A87C-F60CF34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885377"/>
            <a:ext cx="11029615" cy="367830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Affiliationsmotiv beschreibt das grundlegende menschliche Bedürfnis nach Zugehörigkeit, Nähe und zwischenmenschlicher Harmonie (McClelland, 1987)</a:t>
            </a:r>
          </a:p>
          <a:p>
            <a:r>
              <a:rPr lang="de-DE" dirty="0"/>
              <a:t>Bedeutung im Alltag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Self-Determination Theory (Deci &amp; Ryan, 2000)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Kompetenz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Autonomie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Soziale Eingebundenheit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Digitale Medien können dieses Bedürfnis erfüllen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B3CC48-08ED-381C-F27D-C9645CF2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EDA036-5A90-03AE-6BE3-4EC08B5B9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343" y="2672178"/>
            <a:ext cx="1438183" cy="14381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BB4E45-2BDD-CD63-8F6F-48C53FF84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26" y="2672178"/>
            <a:ext cx="1552700" cy="12376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C43127C-40C6-B7BE-B32A-B4FED54EA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814" y="2885377"/>
            <a:ext cx="1076123" cy="811296"/>
          </a:xfrm>
          <a:prstGeom prst="rect">
            <a:avLst/>
          </a:prstGeom>
        </p:spPr>
      </p:pic>
      <p:sp>
        <p:nvSpPr>
          <p:cNvPr id="12" name="Pfeil: nach oben gebogen 11">
            <a:extLst>
              <a:ext uri="{FF2B5EF4-FFF2-40B4-BE49-F238E27FC236}">
                <a16:creationId xmlns:a16="http://schemas.microsoft.com/office/drawing/2014/main" id="{CB60218B-2895-A053-9B51-6D3F5A15ABE0}"/>
              </a:ext>
            </a:extLst>
          </p:cNvPr>
          <p:cNvSpPr/>
          <p:nvPr/>
        </p:nvSpPr>
        <p:spPr>
          <a:xfrm rot="16200000">
            <a:off x="4395265" y="4519035"/>
            <a:ext cx="478275" cy="1616252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49544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02D3C-3985-684E-1E24-EC97DCD3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Studienergebnisse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8F9471F9-96FE-7B4B-3713-4905CBACFE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1799104271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955280424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3201391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Studie 1 (2013)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Studie 2 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Studie 3 (2013)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9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Studierende (n=79)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Junge Erwachsene im Alter von      19-32 Jahren (n=1787)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College-Studierende (n=401)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10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Experimentalgruppe &amp; Kontrollgruppe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Querschnittsstudie (Befragung)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Online-Fragebogenstudie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9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Mehr gepostet, fühlten sich weniger einsam…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Höhere Nutzung sozialer Medien ist signifikant mit höherer Einsamkeit verbunden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Mehr Facebook-Freunde bedeutet nicht automatisch mehr soziale Unterstützung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7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…NUR, wenn Reaktionen von anderen auftraten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99377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1DF346-8258-C367-678A-8CC8D2B2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BD4A82-3DB6-D687-0841-1C67FAED4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09" y="702156"/>
            <a:ext cx="1065321" cy="1065321"/>
          </a:xfrm>
          <a:prstGeom prst="rect">
            <a:avLst/>
          </a:prstGeom>
        </p:spPr>
      </p:pic>
      <p:pic>
        <p:nvPicPr>
          <p:cNvPr id="8" name="Grafik 7" descr="Ein Bild, das Logo, Grafiken, Symbol, Schrift enthält.&#10;&#10;KI-generierte Inhalte können fehlerhaft sein.">
            <a:extLst>
              <a:ext uri="{FF2B5EF4-FFF2-40B4-BE49-F238E27FC236}">
                <a16:creationId xmlns:a16="http://schemas.microsoft.com/office/drawing/2014/main" id="{C077D0C0-A9F1-477D-5F98-88241294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49" t="13373" r="9744" b="13220"/>
          <a:stretch/>
        </p:blipFill>
        <p:spPr>
          <a:xfrm>
            <a:off x="2636668" y="5057235"/>
            <a:ext cx="719091" cy="3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9845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99988E2-0AA8-D9E9-E03F-57A81663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4F5B434-03F1-BF7C-68E1-8F72F9195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2408" y="702156"/>
            <a:ext cx="2438400" cy="24384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5427C9-8EE0-4C3E-49FC-DB820BF0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52A008-90F2-6ED7-F8CE-1FA4D3662D9D}"/>
              </a:ext>
            </a:extLst>
          </p:cNvPr>
          <p:cNvSpPr txBox="1"/>
          <p:nvPr/>
        </p:nvSpPr>
        <p:spPr>
          <a:xfrm>
            <a:off x="8690942" y="3290499"/>
            <a:ext cx="340133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Soziale Medien sind ambivalent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stärken das Affiliationsmotiv, können es aber auch untergraben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5BFBF8C-F26C-99DB-81C7-62E1A8A7FDBA}"/>
              </a:ext>
            </a:extLst>
          </p:cNvPr>
          <p:cNvSpPr txBox="1"/>
          <p:nvPr/>
        </p:nvSpPr>
        <p:spPr>
          <a:xfrm>
            <a:off x="292963" y="2598003"/>
            <a:ext cx="3187082" cy="25853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Das Affiliationsmotiv stellt eine elementare, tief verwurzelte Komponente menschlicher Motivation dar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Digitale Kommunikation bietet Chancen, aber ersetzt nicht die emotionale Tiefe von echten Beziehungen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C9C6EDB-3260-FF47-6CBE-733E466A2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554" y="2260368"/>
            <a:ext cx="4890891" cy="326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78026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7CD12-B61B-8320-839E-CA2F415D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Quellen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F172D6-AC01-09ED-44F1-2394181A1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565647"/>
            <a:ext cx="11029616" cy="38524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1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Literaturquellen:</a:t>
            </a:r>
          </a:p>
          <a:p>
            <a:r>
              <a:rPr lang="de-DE" sz="17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Große Deters, F., Mehl, M. (2013). </a:t>
            </a:r>
            <a:r>
              <a:rPr lang="en-US" sz="17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Does Posting Facebook Status Updates Increase or Decrease Loneliness? An Online Social Networking Experiment. Sage Journals. </a:t>
            </a:r>
            <a:r>
              <a:rPr lang="en-US" sz="17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https://doi.org/10.1177/1948550612469233</a:t>
            </a:r>
            <a:endParaRPr lang="de-DE" sz="1700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Holt-</a:t>
            </a:r>
            <a:r>
              <a:rPr lang="en-US" sz="17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Lunstad</a:t>
            </a:r>
            <a:r>
              <a:rPr lang="en-US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, J., et al.(2010). Social Relationships and Mortality Risk: A Meta-analytic Review. PLOS. </a:t>
            </a:r>
            <a:r>
              <a:rPr lang="en-US" sz="17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https://doi.org/10.1371/journal.pmed.1000316</a:t>
            </a:r>
            <a:endParaRPr lang="de-DE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7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Jonas, K., Stroebe, W., &amp; </a:t>
            </a:r>
            <a:r>
              <a:rPr lang="de-DE" sz="17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Hewstone</a:t>
            </a:r>
            <a:r>
              <a:rPr lang="de-DE" sz="17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M. (2014). Sozialpsychologie (6. </a:t>
            </a:r>
            <a:r>
              <a:rPr lang="de-DE" sz="17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überarb</a:t>
            </a:r>
            <a:r>
              <a:rPr lang="de-DE" sz="17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Aufl.). Heidelberg: Springer</a:t>
            </a:r>
          </a:p>
          <a:p>
            <a:r>
              <a:rPr lang="en-US" sz="17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Nabi, R., Prestin, R., &amp; So, J. (2013) Facebook Friends with (Health) Benefits? Exploring Social Network Site Use and Perceptions of Social Support, Stress, and Well-Being. Cyberpsychology, Behavior, and Social Networking. </a:t>
            </a:r>
            <a:r>
              <a:rPr lang="en-US" sz="17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https://doi.org/10.1089/cyber.2012.0521</a:t>
            </a:r>
            <a:endParaRPr lang="en-US" sz="1700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7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Primack</a:t>
            </a:r>
            <a:r>
              <a:rPr lang="de-DE" sz="17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B., et al. (2017). </a:t>
            </a:r>
            <a:r>
              <a:rPr lang="en-US" sz="17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Social Media Use and Perceived Social Isolation Among Young Adults in the U.S.. American Journal of Preventive Medicine. </a:t>
            </a:r>
            <a:r>
              <a:rPr lang="en-US" sz="17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https://doi.org/10.1016/j.amepre.2017.01.010</a:t>
            </a:r>
            <a:endParaRPr lang="de-DE" sz="1700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700" dirty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https://journals.plos.org/plosone/article?id=10.1371/journal.pone.0250151</a:t>
            </a:r>
            <a:endParaRPr lang="de-DE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sz="1700" b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Bildquellen:</a:t>
            </a:r>
          </a:p>
          <a:p>
            <a:r>
              <a:rPr lang="de-D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Bild Folie 7: </a:t>
            </a:r>
            <a:r>
              <a:rPr lang="de-DE" sz="1700" dirty="0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https://de.pinterest.com/pin/48554502229396056/</a:t>
            </a:r>
            <a:r>
              <a:rPr lang="de-D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e-D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Bild Folie 13: </a:t>
            </a:r>
            <a:r>
              <a:rPr lang="de-DE" sz="170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https://journals.plos.org/plosone/article/figure/image?size=medium&amp;id=10.1371/journal.pone.0250151.g001</a:t>
            </a:r>
            <a:endParaRPr lang="de-DE" sz="17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Bild Folie 17: </a:t>
            </a:r>
            <a:r>
              <a:rPr lang="de-DE" sz="170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https://images.app.goo.gl/jcoGMzRTdCzyuZ2r7</a:t>
            </a:r>
            <a:endParaRPr lang="de-DE" sz="17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7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dirty="0">
              <a:effectLst/>
              <a:latin typeface="Helvetica Neue" panose="02000503000000020004" pitchFamily="2" charset="0"/>
            </a:endParaRPr>
          </a:p>
          <a:p>
            <a:endParaRPr lang="de-DE" dirty="0">
              <a:effectLst/>
              <a:latin typeface="Helvetica Neue" panose="02000503000000020004" pitchFamily="2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D58586-FE78-A178-9107-55B180EE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677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D5ADA8-CF25-A7A7-B032-624F90B77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pPr algn="ctr"/>
            <a:r>
              <a:rPr lang="de-DE">
                <a:solidFill>
                  <a:schemeClr val="bg1"/>
                </a:solidFill>
              </a:rPr>
              <a:t>Affiliation</a:t>
            </a:r>
            <a:br>
              <a:rPr lang="de-DE">
                <a:solidFill>
                  <a:srgbClr val="FFFFFF"/>
                </a:solidFill>
              </a:rPr>
            </a:b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89A908-8334-E362-753E-51310BE5E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b">
            <a:norm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Antonia Marsch (541806)</a:t>
            </a:r>
          </a:p>
          <a:p>
            <a:r>
              <a:rPr lang="de-DE" sz="2000">
                <a:solidFill>
                  <a:schemeClr val="bg1"/>
                </a:solidFill>
              </a:rPr>
              <a:t>Joshua Hering (541918)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" name="Grafik 4" descr="Ein Bild, das Wolke, Himmel, draußen, Person enthält.&#10;&#10;Automatisch generierte Beschreibung">
            <a:extLst>
              <a:ext uri="{FF2B5EF4-FFF2-40B4-BE49-F238E27FC236}">
                <a16:creationId xmlns:a16="http://schemas.microsoft.com/office/drawing/2014/main" id="{BAAEDBD7-DADC-D27B-7B7F-3DD0C474F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42" r="2" b="5727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1D124F-925B-E1F4-05A2-ADECF7C1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636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C6D30-A727-B6FE-4D30-97413E78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/>
              <a:t>ÜberBlick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7F61EC-2D53-CB0C-E7D3-B41D6A551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458407" cy="3678303"/>
          </a:xfrm>
        </p:spPr>
        <p:txBody>
          <a:bodyPr numCol="2"/>
          <a:lstStyle/>
          <a:p>
            <a:pPr marL="0" indent="0">
              <a:buNone/>
            </a:pPr>
            <a:r>
              <a:rPr lang="de-DE" b="1" dirty="0"/>
              <a:t>Wiederholung: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Definition (S.4)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Warum sind Beziehungen wichtig (S.7)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Homöostatisches Model der Anschlussmotivation (S.8)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Bindung und Liebe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Bindungstheorie nach Bowlby (S.9)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Dreieckstheorie der Liebe von Sternberg (S.10)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itchFamily="2" charset="2"/>
              <a:buChar char="§"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Vertiefung/ Aktuelle Studien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Studie zur Attraktivität (S.11)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Affiliation und soziale Medien (S.15)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Fazit (S.17)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0DE1D1-546D-E5E7-5FA3-0743DEE9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227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Farbige geschnitzte Figuren von Menschen">
            <a:extLst>
              <a:ext uri="{FF2B5EF4-FFF2-40B4-BE49-F238E27FC236}">
                <a16:creationId xmlns:a16="http://schemas.microsoft.com/office/drawing/2014/main" id="{22141299-5D04-C9EC-E4E0-091E92B9AF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5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8" name="Group 10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E6F4F79-678E-2067-E5E5-9F6305B8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Definition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C60DF5-16C4-A48F-1F69-032CD187B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0" i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In der Sozialpsychologie bezeichnet "Affiliation" </a:t>
            </a:r>
            <a:r>
              <a:rPr lang="de-DE" b="0" i="0">
                <a:solidFill>
                  <a:srgbClr val="FFFFFF"/>
                </a:solidFill>
                <a:effectLst/>
                <a:latin typeface="HelveticaNeue-Medium" panose="02000503000000020004" pitchFamily="2" charset="0"/>
              </a:rPr>
              <a:t>das Bedürfnis nach Zugehörigkeit, Anschluss und Beziehung zu anderen Menschen</a:t>
            </a:r>
            <a:r>
              <a:rPr lang="de-DE" b="0" i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. Es ist ein grundlegendes soziales Motiv, das den Wunsch nach positiver sozialer Interaktion und dem Gefühl der Akzeptanz in sozialen Gruppen widerspiegelt. </a:t>
            </a:r>
            <a:endParaRPr lang="de-DE">
              <a:solidFill>
                <a:srgbClr val="FFFFFF"/>
              </a:solidFill>
              <a:effectLst/>
              <a:latin typeface="Helvetica Neue" panose="02000503000000020004" pitchFamily="2" charset="0"/>
            </a:endParaRPr>
          </a:p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0D34F7-F786-2B97-50E1-44CD8947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3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042871-2B12-0D82-E3F8-98426E49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de-DE" sz="4200">
                <a:solidFill>
                  <a:srgbClr val="FFFFFF"/>
                </a:solidFill>
              </a:rPr>
              <a:t>Interdependenz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68585E61-584E-E3FF-2402-E53DE99A2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endParaRPr lang="de-DE" sz="200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sz="2000">
                <a:solidFill>
                  <a:schemeClr val="accent2">
                    <a:lumMod val="50000"/>
                  </a:schemeClr>
                </a:solidFill>
              </a:rPr>
              <a:t>Beziehung bedeutet Personen müssen wechselseitig voneinander abhängig sein</a:t>
            </a:r>
          </a:p>
          <a:p>
            <a:endParaRPr lang="de-DE" sz="200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sz="2000">
                <a:solidFill>
                  <a:schemeClr val="accent2">
                    <a:lumMod val="50000"/>
                  </a:schemeClr>
                </a:solidFill>
              </a:rPr>
              <a:t>Die kognitiven-, affektiven- und Verhaltensergebnisse müssen interdependent zueinander sein </a:t>
            </a:r>
          </a:p>
          <a:p>
            <a:pPr marL="0" indent="0">
              <a:buNone/>
            </a:pPr>
            <a:endParaRPr lang="de-DE" sz="200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E959DFF-7555-9D27-2A71-7CEE4CAD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865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100AE-6F74-5E99-9DEA-848CD885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/>
              <a:t>Beziehungstypen 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D151EF09-C65B-21DB-1EC0-D616C36DF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611152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C8CCF6-E36E-440C-01B9-7F97F4E7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7516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AF90D-D4E2-DA72-2ECC-6D8AA252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Warum Beziehungen wichtig sind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F7DA60-FC95-ABFD-0D75-715AB5D1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lnSpc>
                <a:spcPct val="220000"/>
              </a:lnSpc>
            </a:pPr>
            <a:r>
              <a:rPr lang="de-DE" dirty="0"/>
              <a:t>Darwinistische Sicht </a:t>
            </a:r>
          </a:p>
          <a:p>
            <a:pPr>
              <a:lnSpc>
                <a:spcPct val="220000"/>
              </a:lnSpc>
            </a:pPr>
            <a:r>
              <a:rPr lang="de-DE" dirty="0"/>
              <a:t>Beziehungen steigern unsere Lebenszufriedenheit </a:t>
            </a:r>
          </a:p>
          <a:p>
            <a:pPr>
              <a:lnSpc>
                <a:spcPct val="220000"/>
              </a:lnSpc>
            </a:pPr>
            <a:r>
              <a:rPr lang="de-DE" dirty="0"/>
              <a:t>Emotionale Unterstützung und Stresspuffer</a:t>
            </a:r>
          </a:p>
          <a:p>
            <a:pPr>
              <a:lnSpc>
                <a:spcPct val="220000"/>
              </a:lnSpc>
            </a:pPr>
            <a:r>
              <a:rPr lang="de-DE" dirty="0"/>
              <a:t>Sinngebung und Identität</a:t>
            </a:r>
          </a:p>
          <a:p>
            <a:pPr marL="630000" lvl="2" indent="0">
              <a:lnSpc>
                <a:spcPct val="220000"/>
              </a:lnSpc>
              <a:buNone/>
            </a:pPr>
            <a:endParaRPr lang="de-DE" dirty="0"/>
          </a:p>
          <a:p>
            <a:pPr marL="630000" lvl="2" indent="0">
              <a:buNone/>
            </a:pPr>
            <a:endParaRPr lang="de-DE" dirty="0"/>
          </a:p>
          <a:p>
            <a:pPr marL="630000" lvl="2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 descr="Ein Bild, das Menschliches Gesicht, Person, Kleidung, Schwarzweiß enthält.&#10;&#10;Automatisch generierte Beschreibung">
            <a:extLst>
              <a:ext uri="{FF2B5EF4-FFF2-40B4-BE49-F238E27FC236}">
                <a16:creationId xmlns:a16="http://schemas.microsoft.com/office/drawing/2014/main" id="{CD4AFF3C-A47E-7503-FED1-9BEDBA4E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857" r="1" b="10351"/>
          <a:stretch/>
        </p:blipFill>
        <p:spPr>
          <a:xfrm>
            <a:off x="8158637" y="2001795"/>
            <a:ext cx="3576163" cy="437360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D566AE-67CF-427E-9188-2B55C134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214468-F0E5-34A6-D5E6-23FB1CA5F4F8}"/>
              </a:ext>
            </a:extLst>
          </p:cNvPr>
          <p:cNvSpPr txBox="1"/>
          <p:nvPr/>
        </p:nvSpPr>
        <p:spPr>
          <a:xfrm>
            <a:off x="8354986" y="637540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effectLst/>
                <a:latin typeface="Helvetica Neue" panose="02000503000000020004" pitchFamily="2" charset="0"/>
                <a:hlinkClick r:id="rId3"/>
              </a:rPr>
              <a:t>https://de.pinterest.com/pin/48554502229396056/</a:t>
            </a:r>
            <a:endParaRPr lang="de-DE" sz="10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0023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A1FE6-2314-5945-59B9-74808E0E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Homöostatisches Modell der Anschlussmotivation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07F2F9-4438-7843-5E19-D0A7C2BB5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Streben nach sozialer Nähe und die Vermeidung von Zurückweisung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r>
              <a:rPr lang="de-DE" dirty="0"/>
              <a:t>Grundprinzipien:</a:t>
            </a:r>
          </a:p>
          <a:p>
            <a:pPr marL="972900" lvl="2" indent="-342900">
              <a:buFont typeface="+mj-lt"/>
              <a:buAutoNum type="arabicPeriod"/>
            </a:pPr>
            <a:r>
              <a:rPr lang="de-DE" dirty="0"/>
              <a:t>Anschlussbedürfnis als Grundbedürfnis</a:t>
            </a:r>
          </a:p>
          <a:p>
            <a:pPr marL="972900" lvl="2" indent="-342900">
              <a:buFont typeface="+mj-lt"/>
              <a:buAutoNum type="arabicPeriod"/>
            </a:pPr>
            <a:r>
              <a:rPr lang="de-DE" dirty="0"/>
              <a:t>Homöoststatisches Gleichgewicht</a:t>
            </a:r>
          </a:p>
          <a:p>
            <a:pPr marL="972900" lvl="2" indent="-342900">
              <a:buFont typeface="+mj-lt"/>
              <a:buAutoNum type="arabicPeriod"/>
            </a:pPr>
            <a:r>
              <a:rPr lang="de-DE" dirty="0"/>
              <a:t>Regulationsmechanismen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563805-FCD1-1336-C9CC-E13C267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611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37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63" name="Rectangle 39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64" name="Rectangle 41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65" name="Rectangle 43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 useBgFill="1">
        <p:nvSpPr>
          <p:cNvPr id="66" name="Rectangle 45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5F73FAE-B835-697E-5C30-BC4FF3103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893" b="-2"/>
          <a:stretch>
            <a:fillRect/>
          </a:stretch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67" name="Rectangle 47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379E0B-B076-B72F-D5F3-A1E75B45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Bindung</a:t>
            </a:r>
            <a:r>
              <a:rPr lang="en-US" sz="3600" dirty="0">
                <a:solidFill>
                  <a:srgbClr val="FFFFFF"/>
                </a:solidFill>
              </a:rPr>
              <a:t> und Liebe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D70C451-706D-953A-0B5A-1EE4856D697D}"/>
              </a:ext>
            </a:extLst>
          </p:cNvPr>
          <p:cNvSpPr txBox="1"/>
          <p:nvPr/>
        </p:nvSpPr>
        <p:spPr>
          <a:xfrm>
            <a:off x="8296275" y="3505095"/>
            <a:ext cx="3081576" cy="1733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1600" cap="all" dirty="0" err="1">
                <a:solidFill>
                  <a:srgbClr val="EBEBEB"/>
                </a:solidFill>
              </a:rPr>
              <a:t>Bindungstheorie</a:t>
            </a:r>
            <a:r>
              <a:rPr lang="en-US" sz="1600" cap="all" dirty="0">
                <a:solidFill>
                  <a:srgbClr val="EBEBEB"/>
                </a:solidFill>
              </a:rPr>
              <a:t> </a:t>
            </a:r>
            <a:r>
              <a:rPr lang="en-US" sz="1600" cap="all" dirty="0" err="1">
                <a:solidFill>
                  <a:srgbClr val="EBEBEB"/>
                </a:solidFill>
              </a:rPr>
              <a:t>nach</a:t>
            </a:r>
            <a:r>
              <a:rPr lang="en-US" sz="1600" cap="all" dirty="0">
                <a:solidFill>
                  <a:srgbClr val="EBEBEB"/>
                </a:solidFill>
              </a:rPr>
              <a:t> Bowlby von 1982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81552B-A4F4-0035-3B83-8463FF13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766878-3199-4EAB-94E7-2D6D11070E14}" type="slidenum">
              <a:rPr lang="en-US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F35F9D-BF35-5922-ED12-3916E9A400FB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76250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1_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0</TotalTime>
  <Words>919</Words>
  <Application>Microsoft Office PowerPoint</Application>
  <PresentationFormat>Breitbild</PresentationFormat>
  <Paragraphs>159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Dividende</vt:lpstr>
      <vt:lpstr>1_Dividende</vt:lpstr>
      <vt:lpstr>PowerPoint-Präsentation</vt:lpstr>
      <vt:lpstr>Affiliation </vt:lpstr>
      <vt:lpstr>ÜberBlick</vt:lpstr>
      <vt:lpstr>Definition </vt:lpstr>
      <vt:lpstr>Interdependenz</vt:lpstr>
      <vt:lpstr>Beziehungstypen </vt:lpstr>
      <vt:lpstr>Warum Beziehungen wichtig sind </vt:lpstr>
      <vt:lpstr>Homöostatisches Modell der Anschlussmotivation</vt:lpstr>
      <vt:lpstr>Bindung und Liebe </vt:lpstr>
      <vt:lpstr>Bindung und Liebe</vt:lpstr>
      <vt:lpstr>Was finden Menschen attraktiv  </vt:lpstr>
      <vt:lpstr>Ergebnisse</vt:lpstr>
      <vt:lpstr>PowerPoint-Präsentation</vt:lpstr>
      <vt:lpstr>Diskussion</vt:lpstr>
      <vt:lpstr>Affiliation und soziale Medien</vt:lpstr>
      <vt:lpstr>Studienergebnisse </vt:lpstr>
      <vt:lpstr>Fazit</vt:lpstr>
      <vt:lpstr>Quellen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anonymer user</dc:creator>
  <cp:lastModifiedBy>anonymer user</cp:lastModifiedBy>
  <cp:revision>12</cp:revision>
  <dcterms:created xsi:type="dcterms:W3CDTF">2025-05-07T13:50:06Z</dcterms:created>
  <dcterms:modified xsi:type="dcterms:W3CDTF">2025-06-04T09:11:35Z</dcterms:modified>
</cp:coreProperties>
</file>